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9" r:id="rId1"/>
    <p:sldMasterId id="2147483719" r:id="rId2"/>
  </p:sldMasterIdLst>
  <p:notesMasterIdLst>
    <p:notesMasterId r:id="rId14"/>
  </p:notesMasterIdLst>
  <p:sldIdLst>
    <p:sldId id="256" r:id="rId3"/>
    <p:sldId id="261" r:id="rId4"/>
    <p:sldId id="260" r:id="rId5"/>
    <p:sldId id="258" r:id="rId6"/>
    <p:sldId id="262" r:id="rId7"/>
    <p:sldId id="268" r:id="rId8"/>
    <p:sldId id="269" r:id="rId9"/>
    <p:sldId id="270" r:id="rId10"/>
    <p:sldId id="271" r:id="rId11"/>
    <p:sldId id="267"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87331" autoAdjust="0"/>
  </p:normalViewPr>
  <p:slideViewPr>
    <p:cSldViewPr snapToGrid="0">
      <p:cViewPr varScale="1">
        <p:scale>
          <a:sx n="83" d="100"/>
          <a:sy n="83" d="100"/>
        </p:scale>
        <p:origin x="6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969636-496F-4206-9A17-D1E397CAB488}" type="datetimeFigureOut">
              <a:rPr lang="en-IN" smtClean="0"/>
              <a:t>04-11-2018</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05D153-2550-4D5B-8404-58816319DEC6}" type="slidenum">
              <a:rPr lang="en-IN" smtClean="0"/>
              <a:t>‹#›</a:t>
            </a:fld>
            <a:endParaRPr lang="en-IN"/>
          </a:p>
        </p:txBody>
      </p:sp>
    </p:spTree>
    <p:extLst>
      <p:ext uri="{BB962C8B-B14F-4D97-AF65-F5344CB8AC3E}">
        <p14:creationId xmlns:p14="http://schemas.microsoft.com/office/powerpoint/2010/main" val="2145230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cap="none" dirty="0"/>
              <a:t>With this objective, we have developed our website </a:t>
            </a:r>
            <a:r>
              <a:rPr lang="en-US" sz="1200" u="sng" cap="none" dirty="0">
                <a:solidFill>
                  <a:schemeClr val="tx1"/>
                </a:solidFill>
                <a:effectLst>
                  <a:outerShdw blurRad="38100" dist="38100" dir="2700000" algn="tl">
                    <a:srgbClr val="000000">
                      <a:alpha val="43137"/>
                    </a:srgbClr>
                  </a:outerShdw>
                </a:effectLst>
              </a:rPr>
              <a:t>RASPA</a:t>
            </a:r>
            <a:r>
              <a:rPr lang="en-US" sz="1200" cap="none" dirty="0"/>
              <a:t>, an internet based product that aims to incentivize public citizens to pool in their resources and reduce the clutter caused by overload of public and private resources (transport, utilities, working and living spaces, maintenance, etc.) </a:t>
            </a:r>
            <a:br>
              <a:rPr lang="en-US" sz="1200" cap="none" dirty="0"/>
            </a:br>
            <a:endParaRPr lang="en-IN" dirty="0"/>
          </a:p>
        </p:txBody>
      </p:sp>
      <p:sp>
        <p:nvSpPr>
          <p:cNvPr id="4" name="Slide Number Placeholder 3"/>
          <p:cNvSpPr>
            <a:spLocks noGrp="1"/>
          </p:cNvSpPr>
          <p:nvPr>
            <p:ph type="sldNum" sz="quarter" idx="10"/>
          </p:nvPr>
        </p:nvSpPr>
        <p:spPr/>
        <p:txBody>
          <a:bodyPr/>
          <a:lstStyle/>
          <a:p>
            <a:fld id="{8005D153-2550-4D5B-8404-58816319DEC6}" type="slidenum">
              <a:rPr lang="en-IN" smtClean="0"/>
              <a:t>2</a:t>
            </a:fld>
            <a:endParaRPr lang="en-IN"/>
          </a:p>
        </p:txBody>
      </p:sp>
    </p:spTree>
    <p:extLst>
      <p:ext uri="{BB962C8B-B14F-4D97-AF65-F5344CB8AC3E}">
        <p14:creationId xmlns:p14="http://schemas.microsoft.com/office/powerpoint/2010/main" val="7635903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1E700B27-DE4C-4B9E-BB11-B9027034A00F}" type="datetimeFigureOut">
              <a:rPr lang="en-US" smtClean="0"/>
              <a:pPr/>
              <a:t>11/4/2018</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r>
              <a:rPr lang="en-US"/>
              <a:t>
              </a:t>
            </a:r>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68224127"/>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40F4739-9812-4A9F-890D-2AD6BA5F6EE8}" type="datetimeFigureOut">
              <a:rPr lang="en-US" smtClean="0"/>
              <a:t>11/4/2018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5480753"/>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18845AC5-A3F8-44AA-BA8F-596CDCC976D3}" type="datetimeFigureOut">
              <a:rPr lang="en-US" smtClean="0"/>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64268286"/>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C873B183-A821-4095-A363-9EC968635539}" type="datetimeFigureOut">
              <a:rPr lang="en-US" smtClean="0"/>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4652478"/>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74D01B4-0AA5-45E6-B2E6-5FA4078AEBCF}" type="datetimeFigureOut">
              <a:rPr lang="en-US" smtClean="0"/>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85049059"/>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47335C-0450-40D7-8612-B3203BED4F28}" type="datetimeFigureOut">
              <a:rPr lang="en-US" smtClean="0"/>
              <a:t>11/4/2018</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91766459"/>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246A105-2A1C-4284-B4EA-07CF89B1A393}" type="datetimeFigureOut">
              <a:rPr lang="en-US" smtClean="0"/>
              <a:t>11/4/2018</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8087612"/>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DBE609-F3F2-45E6-BD6A-E03A8C86C1AE}" type="datetimeFigureOut">
              <a:rPr lang="en-US" smtClean="0"/>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02284725"/>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24AD68-089C-4467-A8F3-EA2BBCA6B44E}" type="datetimeFigureOut">
              <a:rPr lang="en-US" smtClean="0"/>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6401048"/>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E700B27-DE4C-4B9E-BB11-B9027034A00F}" type="datetimeFigureOut">
              <a:rPr lang="en-US" smtClean="0"/>
              <a:pPr/>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6548346"/>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C51FCE-E4BB-4680-8E50-3C0E348D2609}" type="datetimeFigureOut">
              <a:rPr lang="en-US" smtClean="0"/>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0859423"/>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C51FCE-E4BB-4680-8E50-3C0E348D2609}" type="datetimeFigureOut">
              <a:rPr lang="en-US" smtClean="0"/>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57938693"/>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AAA073D-A903-47F8-8D16-77642FB0DF1F}" type="datetimeFigureOut">
              <a:rPr lang="en-US" smtClean="0"/>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4383965"/>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91FA40-626B-4CA1-85D0-7A9016E395BA}" type="datetimeFigureOut">
              <a:rPr lang="en-US" smtClean="0"/>
              <a:t>11/4/2018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03597780"/>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3F425EA-B9DC-48A7-991E-9A82573B1B21}" type="datetimeFigureOut">
              <a:rPr lang="en-US" smtClean="0"/>
              <a:t>11/4/2018</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90373477"/>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CB97F8-6CEB-469B-AFCC-889F2A2B1D5A}" type="datetimeFigureOut">
              <a:rPr lang="en-US" smtClean="0"/>
              <a:t>11/4/2018</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13256889"/>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9179F-009E-4FA5-B091-7EBB82A185BD}" type="datetimeFigureOut">
              <a:rPr lang="en-US" smtClean="0"/>
              <a:t>11/4/2018</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69519775"/>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665CEB-0076-4E37-B880-BCEA9784DE0A}" type="datetimeFigureOut">
              <a:rPr lang="en-US" smtClean="0"/>
              <a:t>11/4/2018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58356868"/>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6149E5E-3896-4118-99A7-7B85668F1C5E}" type="datetimeFigureOut">
              <a:rPr lang="en-US" smtClean="0"/>
              <a:t>11/4/2018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48164411"/>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DBE609-F3F2-45E6-BD6A-E03A8C86C1AE}" type="datetimeFigureOut">
              <a:rPr lang="en-US" smtClean="0"/>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3396282"/>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24AD68-089C-4467-A8F3-EA2BBCA6B44E}" type="datetimeFigureOut">
              <a:rPr lang="en-US" smtClean="0"/>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4891134"/>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AAA073D-A903-47F8-8D16-77642FB0DF1F}" type="datetimeFigureOut">
              <a:rPr lang="en-US" smtClean="0"/>
              <a:t>11/4/2018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40946555"/>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91FA40-626B-4CA1-85D0-7A9016E395BA}" type="datetimeFigureOut">
              <a:rPr lang="en-US" smtClean="0"/>
              <a:t>11/4/2018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07342991"/>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3F425EA-B9DC-48A7-991E-9A82573B1B21}" type="datetimeFigureOut">
              <a:rPr lang="en-US" smtClean="0"/>
              <a:t>11/4/2018</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61402018"/>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CB97F8-6CEB-469B-AFCC-889F2A2B1D5A}" type="datetimeFigureOut">
              <a:rPr lang="en-US" smtClean="0"/>
              <a:t>11/4/2018</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4002582"/>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9179F-009E-4FA5-B091-7EBB82A185BD}" type="datetimeFigureOut">
              <a:rPr lang="en-US" smtClean="0"/>
              <a:t>11/4/2018</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6729996"/>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E665CEB-0076-4E37-B880-BCEA9784DE0A}" type="datetimeFigureOut">
              <a:rPr lang="en-US" smtClean="0"/>
              <a:t>11/4/2018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1684949"/>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6149E5E-3896-4118-99A7-7B85668F1C5E}" type="datetimeFigureOut">
              <a:rPr lang="en-US" smtClean="0"/>
              <a:t>11/4/2018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32649944"/>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7E0D914D-B099-4142-A885-11F276715148}" type="datetimeFigureOut">
              <a:rPr lang="en-US" smtClean="0"/>
              <a:t>11/4/2018</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r>
              <a:rPr lang="en-US"/>
              <a:t>
              </a:t>
            </a:r>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89284738"/>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Lst>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0D914D-B099-4142-A885-11F276715148}" type="datetimeFigureOut">
              <a:rPr lang="en-US" smtClean="0"/>
              <a:t>11/4/2018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22867503"/>
      </p:ext>
    </p:extLst>
  </p:cSld>
  <p:clrMap bg1="dk1" tx1="lt1" bg2="dk2" tx2="lt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2099733"/>
            <a:ext cx="8825658" cy="1434775"/>
          </a:xfrm>
        </p:spPr>
        <p:txBody>
          <a:bodyPr/>
          <a:lstStyle/>
          <a:p>
            <a:r>
              <a:rPr lang="en-IN" sz="8000" dirty="0" err="1">
                <a:solidFill>
                  <a:schemeClr val="tx1"/>
                </a:solidFill>
                <a:effectLst>
                  <a:outerShdw blurRad="38100" dist="38100" dir="2700000" algn="tl">
                    <a:srgbClr val="000000">
                      <a:alpha val="43137"/>
                    </a:srgbClr>
                  </a:outerShdw>
                </a:effectLst>
              </a:rPr>
              <a:t>Raspa</a:t>
            </a:r>
            <a:endParaRPr lang="en-IN" dirty="0">
              <a:solidFill>
                <a:schemeClr val="tx1"/>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1154955" y="4082788"/>
            <a:ext cx="8825658" cy="861420"/>
          </a:xfrm>
        </p:spPr>
        <p:txBody>
          <a:bodyPr>
            <a:normAutofit/>
          </a:bodyPr>
          <a:lstStyle/>
          <a:p>
            <a:r>
              <a:rPr lang="en-IN" sz="3600" dirty="0">
                <a:effectLst>
                  <a:outerShdw blurRad="38100" dist="38100" dir="2700000" algn="tl">
                    <a:srgbClr val="000000">
                      <a:alpha val="43137"/>
                    </a:srgbClr>
                  </a:outerShdw>
                </a:effectLst>
              </a:rPr>
              <a:t>A sharing platform…</a:t>
            </a:r>
          </a:p>
        </p:txBody>
      </p:sp>
    </p:spTree>
    <p:extLst>
      <p:ext uri="{BB962C8B-B14F-4D97-AF65-F5344CB8AC3E}">
        <p14:creationId xmlns:p14="http://schemas.microsoft.com/office/powerpoint/2010/main" val="3801507654"/>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71000">
              <a:srgbClr val="171717"/>
            </a:gs>
            <a:gs pos="45000">
              <a:srgbClr val="2E2E2E"/>
            </a:gs>
            <a:gs pos="0">
              <a:schemeClr val="bg1">
                <a:tint val="92000"/>
                <a:hueMod val="96000"/>
                <a:satMod val="128000"/>
                <a:lumMod val="114000"/>
              </a:schemeClr>
            </a:gs>
            <a:gs pos="100000">
              <a:schemeClr val="bg1">
                <a:shade val="62000"/>
                <a:hueMod val="100000"/>
                <a:satMod val="134000"/>
                <a:lumMod val="56000"/>
              </a:schemeClr>
            </a:gs>
          </a:gsLst>
          <a:path path="circle">
            <a:fillToRect l="45000" t="65000" r="125000" b="100000"/>
          </a:path>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7350" y="0"/>
            <a:ext cx="9465548" cy="6858000"/>
          </a:xfrm>
          <a:prstGeom prst="rect">
            <a:avLst/>
          </a:prstGeom>
        </p:spPr>
      </p:pic>
    </p:spTree>
    <p:extLst>
      <p:ext uri="{BB962C8B-B14F-4D97-AF65-F5344CB8AC3E}">
        <p14:creationId xmlns:p14="http://schemas.microsoft.com/office/powerpoint/2010/main" val="1731156157"/>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79527" y="2311122"/>
            <a:ext cx="8611436" cy="1323439"/>
          </a:xfrm>
          <a:prstGeom prst="rect">
            <a:avLst/>
          </a:prstGeom>
          <a:noFill/>
        </p:spPr>
        <p:txBody>
          <a:bodyPr wrap="square" rtlCol="0">
            <a:spAutoFit/>
          </a:bodyPr>
          <a:lstStyle/>
          <a:p>
            <a:r>
              <a:rPr lang="en-IN" sz="8000" dirty="0">
                <a:effectLst>
                  <a:outerShdw blurRad="38100" dist="38100" dir="2700000" algn="tl">
                    <a:srgbClr val="000000">
                      <a:alpha val="43137"/>
                    </a:srgbClr>
                  </a:outerShdw>
                </a:effectLst>
              </a:rPr>
              <a:t>Thank You…</a:t>
            </a:r>
          </a:p>
        </p:txBody>
      </p:sp>
    </p:spTree>
    <p:extLst>
      <p:ext uri="{BB962C8B-B14F-4D97-AF65-F5344CB8AC3E}">
        <p14:creationId xmlns:p14="http://schemas.microsoft.com/office/powerpoint/2010/main" val="2446497858"/>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873835"/>
            <a:ext cx="8825658" cy="1707336"/>
          </a:xfrm>
        </p:spPr>
        <p:txBody>
          <a:bodyPr/>
          <a:lstStyle/>
          <a:p>
            <a:r>
              <a:rPr lang="en-IN" dirty="0">
                <a:solidFill>
                  <a:schemeClr val="tx1"/>
                </a:solidFill>
                <a:effectLst>
                  <a:outerShdw blurRad="38100" dist="38100" dir="2700000" algn="tl">
                    <a:srgbClr val="000000">
                      <a:alpha val="43137"/>
                    </a:srgbClr>
                  </a:outerShdw>
                </a:effectLst>
              </a:rPr>
              <a:t>The Idea.</a:t>
            </a:r>
          </a:p>
        </p:txBody>
      </p:sp>
      <p:sp>
        <p:nvSpPr>
          <p:cNvPr id="3" name="Subtitle 2"/>
          <p:cNvSpPr>
            <a:spLocks noGrp="1"/>
          </p:cNvSpPr>
          <p:nvPr>
            <p:ph type="subTitle" idx="1"/>
          </p:nvPr>
        </p:nvSpPr>
        <p:spPr>
          <a:xfrm>
            <a:off x="1154955" y="2846839"/>
            <a:ext cx="9325476" cy="3001301"/>
          </a:xfrm>
        </p:spPr>
        <p:txBody>
          <a:bodyPr>
            <a:noAutofit/>
          </a:bodyPr>
          <a:lstStyle/>
          <a:p>
            <a:r>
              <a:rPr lang="en-US" sz="2000" cap="none" dirty="0">
                <a:effectLst>
                  <a:outerShdw blurRad="50800" dist="50800" dir="5400000" algn="ctr" rotWithShape="0">
                    <a:schemeClr val="bg1"/>
                  </a:outerShdw>
                </a:effectLst>
              </a:rPr>
              <a:t>We believe that a huge leap towards making cities smarter can be made by optimizing the usage of public and private resources by ordinary citizens. </a:t>
            </a:r>
          </a:p>
          <a:p>
            <a:r>
              <a:rPr lang="en-US" sz="2000" cap="none" dirty="0">
                <a:effectLst>
                  <a:outerShdw blurRad="50800" dist="50800" dir="5400000" algn="ctr" rotWithShape="0">
                    <a:schemeClr val="bg1"/>
                  </a:outerShdw>
                </a:effectLst>
              </a:rPr>
              <a:t>With this objective, we have developed our website – </a:t>
            </a:r>
            <a:r>
              <a:rPr lang="en-US" sz="2000" cap="none" dirty="0">
                <a:solidFill>
                  <a:schemeClr val="tx1"/>
                </a:solidFill>
                <a:effectLst>
                  <a:outerShdw blurRad="50800" dist="50800" dir="5400000" algn="ctr" rotWithShape="0">
                    <a:schemeClr val="bg1"/>
                  </a:outerShdw>
                </a:effectLst>
              </a:rPr>
              <a:t>RASPA,</a:t>
            </a:r>
            <a:r>
              <a:rPr lang="en-US" sz="2000" cap="none" dirty="0">
                <a:effectLst>
                  <a:outerShdw blurRad="50800" dist="50800" dir="5400000" algn="ctr" rotWithShape="0">
                    <a:schemeClr val="bg1"/>
                  </a:outerShdw>
                </a:effectLst>
              </a:rPr>
              <a:t> an internet based product that aims to incentivize public citizens to pool in their resources and reduce the clutter caused by overload of public and private resources (transport, utilities, working and living spaces, maintenance, etc.) </a:t>
            </a:r>
            <a:br>
              <a:rPr lang="en-US" dirty="0"/>
            </a:br>
            <a:endParaRPr lang="en-US" cap="none" dirty="0">
              <a:effectLst>
                <a:outerShdw blurRad="50800" dist="50800" dir="5400000" algn="ctr" rotWithShape="0">
                  <a:schemeClr val="bg1"/>
                </a:outerShdw>
              </a:effectLst>
            </a:endParaRPr>
          </a:p>
          <a:p>
            <a:br>
              <a:rPr lang="en-US" sz="1600" cap="none" dirty="0">
                <a:effectLst>
                  <a:outerShdw blurRad="50800" dist="50800" dir="5400000" algn="ctr" rotWithShape="0">
                    <a:schemeClr val="bg1"/>
                  </a:outerShdw>
                </a:effectLst>
              </a:rPr>
            </a:br>
            <a:endParaRPr lang="en-IN" sz="1600" cap="none" dirty="0">
              <a:solidFill>
                <a:schemeClr val="accent2">
                  <a:lumMod val="40000"/>
                  <a:lumOff val="60000"/>
                </a:schemeClr>
              </a:solidFill>
              <a:effectLst>
                <a:outerShdw blurRad="50800" dist="50800" dir="5400000" algn="ctr" rotWithShape="0">
                  <a:schemeClr val="bg1"/>
                </a:outerShdw>
              </a:effectLst>
            </a:endParaRPr>
          </a:p>
        </p:txBody>
      </p:sp>
    </p:spTree>
    <p:extLst>
      <p:ext uri="{BB962C8B-B14F-4D97-AF65-F5344CB8AC3E}">
        <p14:creationId xmlns:p14="http://schemas.microsoft.com/office/powerpoint/2010/main" val="325673672"/>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225527"/>
            <a:ext cx="8825658" cy="1434775"/>
          </a:xfrm>
        </p:spPr>
        <p:txBody>
          <a:bodyPr/>
          <a:lstStyle/>
          <a:p>
            <a:r>
              <a:rPr lang="en-IN" dirty="0">
                <a:solidFill>
                  <a:schemeClr val="tx1"/>
                </a:solidFill>
                <a:effectLst>
                  <a:outerShdw blurRad="38100" dist="38100" dir="2700000" algn="tl">
                    <a:srgbClr val="000000">
                      <a:alpha val="43137"/>
                    </a:srgbClr>
                  </a:outerShdw>
                </a:effectLst>
              </a:rPr>
              <a:t>And The Perks!</a:t>
            </a:r>
          </a:p>
        </p:txBody>
      </p:sp>
      <p:sp>
        <p:nvSpPr>
          <p:cNvPr id="4" name="Subtitle 2"/>
          <p:cNvSpPr>
            <a:spLocks noGrp="1"/>
          </p:cNvSpPr>
          <p:nvPr>
            <p:ph type="subTitle" idx="1"/>
          </p:nvPr>
        </p:nvSpPr>
        <p:spPr>
          <a:xfrm>
            <a:off x="1154955" y="2846841"/>
            <a:ext cx="8825658" cy="1383516"/>
          </a:xfrm>
        </p:spPr>
        <p:txBody>
          <a:bodyPr>
            <a:noAutofit/>
          </a:bodyPr>
          <a:lstStyle/>
          <a:p>
            <a:pPr marL="285750" indent="-285750">
              <a:buFont typeface="Arial" panose="020B0604020202020204" pitchFamily="34" charset="0"/>
              <a:buChar char="•"/>
            </a:pPr>
            <a:r>
              <a:rPr lang="en-IN" cap="none" dirty="0">
                <a:effectLst>
                  <a:outerShdw blurRad="50800" dist="50800" dir="5400000" algn="ctr" rotWithShape="0">
                    <a:schemeClr val="bg1"/>
                  </a:outerShdw>
                </a:effectLst>
              </a:rPr>
              <a:t>concept of 'smart points‘</a:t>
            </a:r>
          </a:p>
          <a:p>
            <a:pPr marL="285750" indent="-285750">
              <a:buFont typeface="Arial" panose="020B0604020202020204" pitchFamily="34" charset="0"/>
              <a:buChar char="•"/>
            </a:pPr>
            <a:r>
              <a:rPr lang="en-US" cap="none" dirty="0">
                <a:effectLst>
                  <a:outerShdw blurRad="50800" dist="50800" dir="5400000" algn="ctr" rotWithShape="0">
                    <a:schemeClr val="bg1"/>
                  </a:outerShdw>
                </a:effectLst>
              </a:rPr>
              <a:t>citizens will be credited </a:t>
            </a:r>
            <a:r>
              <a:rPr lang="en-US" cap="none" dirty="0">
                <a:solidFill>
                  <a:schemeClr val="tx1"/>
                </a:solidFill>
                <a:effectLst>
                  <a:outerShdw blurRad="50800" dist="50800" dir="5400000" algn="ctr" rotWithShape="0">
                    <a:schemeClr val="bg1"/>
                  </a:outerShdw>
                </a:effectLst>
              </a:rPr>
              <a:t>RSPs</a:t>
            </a:r>
            <a:r>
              <a:rPr lang="en-US" cap="none" dirty="0">
                <a:effectLst>
                  <a:outerShdw blurRad="50800" dist="50800" dir="5400000" algn="ctr" rotWithShape="0">
                    <a:schemeClr val="bg1"/>
                  </a:outerShdw>
                </a:effectLst>
              </a:rPr>
              <a:t> based on the resources they offer for pooling. </a:t>
            </a:r>
          </a:p>
          <a:p>
            <a:pPr marL="285750" indent="-285750">
              <a:buFont typeface="Arial" panose="020B0604020202020204" pitchFamily="34" charset="0"/>
              <a:buChar char="•"/>
            </a:pPr>
            <a:r>
              <a:rPr lang="en-US" cap="none" dirty="0">
                <a:effectLst>
                  <a:outerShdw blurRad="50800" dist="50800" dir="5400000" algn="ctr" rotWithShape="0">
                    <a:schemeClr val="bg1"/>
                  </a:outerShdw>
                </a:effectLst>
              </a:rPr>
              <a:t>Redemption of </a:t>
            </a:r>
            <a:r>
              <a:rPr lang="en-US" cap="none" dirty="0">
                <a:solidFill>
                  <a:schemeClr val="tx1"/>
                </a:solidFill>
                <a:effectLst>
                  <a:outerShdw blurRad="50800" dist="50800" dir="5400000" algn="ctr" rotWithShape="0">
                    <a:schemeClr val="bg1"/>
                  </a:outerShdw>
                </a:effectLst>
              </a:rPr>
              <a:t>RSPs</a:t>
            </a:r>
            <a:r>
              <a:rPr lang="en-US" cap="none" dirty="0">
                <a:effectLst>
                  <a:outerShdw blurRad="50800" dist="50800" dir="5400000" algn="ctr" rotWithShape="0">
                    <a:schemeClr val="bg1"/>
                  </a:outerShdw>
                </a:effectLst>
              </a:rPr>
              <a:t> against</a:t>
            </a:r>
          </a:p>
          <a:p>
            <a:endParaRPr lang="en-IN" sz="1600" cap="none" dirty="0">
              <a:solidFill>
                <a:schemeClr val="accent2">
                  <a:lumMod val="40000"/>
                  <a:lumOff val="60000"/>
                </a:schemeClr>
              </a:solidFill>
              <a:effectLst>
                <a:outerShdw blurRad="50800" dist="50800" dir="5400000" algn="ctr" rotWithShape="0">
                  <a:schemeClr val="bg1"/>
                </a:outerShdw>
              </a:effectLst>
            </a:endParaRPr>
          </a:p>
        </p:txBody>
      </p:sp>
      <p:sp>
        <p:nvSpPr>
          <p:cNvPr id="5" name="Rectangle 4"/>
          <p:cNvSpPr/>
          <p:nvPr/>
        </p:nvSpPr>
        <p:spPr>
          <a:xfrm>
            <a:off x="2123553" y="4099728"/>
            <a:ext cx="7201318" cy="1980029"/>
          </a:xfrm>
          <a:prstGeom prst="rect">
            <a:avLst/>
          </a:prstGeom>
        </p:spPr>
        <p:txBody>
          <a:bodyPr wrap="square">
            <a:spAutoFit/>
          </a:bodyPr>
          <a:lstStyle/>
          <a:p>
            <a:pPr marL="285750" lvl="0" indent="-285750">
              <a:spcBef>
                <a:spcPts val="1000"/>
              </a:spcBef>
              <a:buClr>
                <a:srgbClr val="ACD433"/>
              </a:buClr>
              <a:buSzPct val="80000"/>
              <a:buFont typeface="Wingdings" panose="05000000000000000000" pitchFamily="2" charset="2"/>
              <a:buChar char="q"/>
            </a:pPr>
            <a:r>
              <a:rPr lang="en-US" dirty="0" err="1">
                <a:solidFill>
                  <a:prstClr val="white"/>
                </a:solidFill>
                <a:effectLst>
                  <a:outerShdw blurRad="50800" dist="50800" dir="5400000" algn="ctr" rotWithShape="0">
                    <a:schemeClr val="bg1"/>
                  </a:outerShdw>
                </a:effectLst>
              </a:rPr>
              <a:t>govCash</a:t>
            </a:r>
            <a:r>
              <a:rPr lang="en-US" dirty="0">
                <a:solidFill>
                  <a:srgbClr val="ACD433"/>
                </a:solidFill>
                <a:effectLst>
                  <a:outerShdw blurRad="50800" dist="50800" dir="5400000" algn="ctr" rotWithShape="0">
                    <a:schemeClr val="bg1"/>
                  </a:outerShdw>
                </a:effectLst>
              </a:rPr>
              <a:t> </a:t>
            </a:r>
            <a:r>
              <a:rPr lang="en-US" dirty="0">
                <a:solidFill>
                  <a:srgbClr val="FFFF00"/>
                </a:solidFill>
                <a:effectLst>
                  <a:outerShdw blurRad="50800" dist="50800" dir="5400000" algn="ctr" rotWithShape="0">
                    <a:schemeClr val="bg1"/>
                  </a:outerShdw>
                </a:effectLst>
              </a:rPr>
              <a:t>(a voucher that can be used against payments made for government services)</a:t>
            </a:r>
          </a:p>
          <a:p>
            <a:pPr marL="285750" lvl="0" indent="-285750">
              <a:spcBef>
                <a:spcPts val="1000"/>
              </a:spcBef>
              <a:buClr>
                <a:srgbClr val="ACD433"/>
              </a:buClr>
              <a:buSzPct val="80000"/>
              <a:buFont typeface="Wingdings" panose="05000000000000000000" pitchFamily="2" charset="2"/>
              <a:buChar char="q"/>
            </a:pPr>
            <a:r>
              <a:rPr lang="en-US" dirty="0">
                <a:solidFill>
                  <a:srgbClr val="FFFF00"/>
                </a:solidFill>
                <a:effectLst>
                  <a:outerShdw blurRad="50800" dist="50800" dir="5400000" algn="ctr" rotWithShape="0">
                    <a:schemeClr val="bg1"/>
                  </a:outerShdw>
                </a:effectLst>
              </a:rPr>
              <a:t>tax credits (redeem smart points and get tax refunds)</a:t>
            </a:r>
          </a:p>
          <a:p>
            <a:pPr marL="285750" lvl="0" indent="-285750">
              <a:spcBef>
                <a:spcPts val="1000"/>
              </a:spcBef>
              <a:buClr>
                <a:srgbClr val="ACD433"/>
              </a:buClr>
              <a:buSzPct val="80000"/>
              <a:buFont typeface="Wingdings" panose="05000000000000000000" pitchFamily="2" charset="2"/>
              <a:buChar char="q"/>
            </a:pPr>
            <a:r>
              <a:rPr lang="en-US" dirty="0">
                <a:solidFill>
                  <a:srgbClr val="FFFF00"/>
                </a:solidFill>
                <a:effectLst>
                  <a:outerShdw blurRad="50800" dist="50800" dir="5400000" algn="ctr" rotWithShape="0">
                    <a:schemeClr val="bg1"/>
                  </a:outerShdw>
                </a:effectLst>
              </a:rPr>
              <a:t>cash (get a percentage of cash transferred to bank account) etc.</a:t>
            </a:r>
            <a:br>
              <a:rPr lang="en-US" sz="1600" dirty="0">
                <a:solidFill>
                  <a:srgbClr val="FFFF00"/>
                </a:solidFill>
                <a:effectLst>
                  <a:outerShdw blurRad="50800" dist="50800" dir="5400000" algn="ctr" rotWithShape="0">
                    <a:schemeClr val="bg1"/>
                  </a:outerShdw>
                </a:effectLst>
              </a:rPr>
            </a:br>
            <a:endParaRPr lang="en-IN" sz="1600" dirty="0">
              <a:solidFill>
                <a:srgbClr val="FFFF00"/>
              </a:solidFill>
              <a:effectLst>
                <a:outerShdw blurRad="50800" dist="50800" dir="5400000" algn="ctr" rotWithShape="0">
                  <a:schemeClr val="bg1"/>
                </a:outerShdw>
              </a:effectLst>
            </a:endParaRPr>
          </a:p>
        </p:txBody>
      </p:sp>
    </p:spTree>
    <p:extLst>
      <p:ext uri="{BB962C8B-B14F-4D97-AF65-F5344CB8AC3E}">
        <p14:creationId xmlns:p14="http://schemas.microsoft.com/office/powerpoint/2010/main" val="4084261152"/>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82918" y="1228038"/>
            <a:ext cx="8825658" cy="1434775"/>
          </a:xfrm>
        </p:spPr>
        <p:txBody>
          <a:bodyPr/>
          <a:lstStyle/>
          <a:p>
            <a:r>
              <a:rPr lang="en-IN" dirty="0">
                <a:solidFill>
                  <a:schemeClr val="tx1"/>
                </a:solidFill>
                <a:effectLst>
                  <a:outerShdw blurRad="38100" dist="38100" dir="2700000" algn="tl">
                    <a:srgbClr val="000000">
                      <a:alpha val="43137"/>
                    </a:srgbClr>
                  </a:outerShdw>
                </a:effectLst>
              </a:rPr>
              <a:t>Our Service.</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9405" y="3253940"/>
            <a:ext cx="1486029" cy="2110923"/>
          </a:xfrm>
          <a:prstGeom prst="rect">
            <a:avLst/>
          </a:prstGeom>
          <a:ln>
            <a:noFill/>
          </a:ln>
          <a:effectLst>
            <a:outerShdw blurRad="190500" algn="tl" rotWithShape="0">
              <a:srgbClr val="000000">
                <a:alpha val="70000"/>
              </a:srgbClr>
            </a:outerShdw>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8890" y="3261560"/>
            <a:ext cx="1539373" cy="2110923"/>
          </a:xfrm>
          <a:prstGeom prst="rect">
            <a:avLst/>
          </a:prstGeom>
          <a:ln>
            <a:noFill/>
          </a:ln>
          <a:effectLst>
            <a:outerShdw blurRad="190500" algn="tl" rotWithShape="0">
              <a:srgbClr val="000000">
                <a:alpha val="70000"/>
              </a:srgbClr>
            </a:outerShdw>
          </a:effectLst>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13265" y="3253940"/>
            <a:ext cx="1432684" cy="212616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460395450"/>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3308646622"/>
              </p:ext>
            </p:extLst>
          </p:nvPr>
        </p:nvGraphicFramePr>
        <p:xfrm>
          <a:off x="2062145" y="1473293"/>
          <a:ext cx="8046496" cy="4726540"/>
        </p:xfrm>
        <a:graphic>
          <a:graphicData uri="http://schemas.openxmlformats.org/drawingml/2006/table">
            <a:tbl>
              <a:tblPr firstRow="1" bandRow="1">
                <a:tableStyleId>{BC89EF96-8CEA-46FF-86C4-4CE0E7609802}</a:tableStyleId>
              </a:tblPr>
              <a:tblGrid>
                <a:gridCol w="4023248">
                  <a:extLst>
                    <a:ext uri="{9D8B030D-6E8A-4147-A177-3AD203B41FA5}">
                      <a16:colId xmlns:a16="http://schemas.microsoft.com/office/drawing/2014/main" val="2176775728"/>
                    </a:ext>
                  </a:extLst>
                </a:gridCol>
                <a:gridCol w="4023248">
                  <a:extLst>
                    <a:ext uri="{9D8B030D-6E8A-4147-A177-3AD203B41FA5}">
                      <a16:colId xmlns:a16="http://schemas.microsoft.com/office/drawing/2014/main" val="1303887229"/>
                    </a:ext>
                  </a:extLst>
                </a:gridCol>
              </a:tblGrid>
              <a:tr h="472654">
                <a:tc>
                  <a:txBody>
                    <a:bodyPr/>
                    <a:lstStyle/>
                    <a:p>
                      <a:pPr algn="ctr"/>
                      <a:r>
                        <a:rPr lang="en-IN" u="sng" dirty="0">
                          <a:ln cap="sq">
                            <a:solidFill>
                              <a:schemeClr val="bg1"/>
                            </a:solidFill>
                            <a:bevel/>
                          </a:ln>
                          <a:solidFill>
                            <a:schemeClr val="tx1"/>
                          </a:solidFill>
                        </a:rPr>
                        <a:t>PRODUCT</a:t>
                      </a:r>
                    </a:p>
                  </a:txBody>
                  <a:tcPr anchor="ctr"/>
                </a:tc>
                <a:tc>
                  <a:txBody>
                    <a:bodyPr/>
                    <a:lstStyle/>
                    <a:p>
                      <a:pPr algn="ctr"/>
                      <a:r>
                        <a:rPr lang="en-IN" u="sng" dirty="0">
                          <a:ln cap="sq">
                            <a:solidFill>
                              <a:schemeClr val="bg1"/>
                            </a:solidFill>
                            <a:bevel/>
                          </a:ln>
                          <a:solidFill>
                            <a:schemeClr val="tx1"/>
                          </a:solidFill>
                        </a:rPr>
                        <a:t>RSPs</a:t>
                      </a:r>
                    </a:p>
                  </a:txBody>
                  <a:tcPr anchor="ctr"/>
                </a:tc>
                <a:extLst>
                  <a:ext uri="{0D108BD9-81ED-4DB2-BD59-A6C34878D82A}">
                    <a16:rowId xmlns:a16="http://schemas.microsoft.com/office/drawing/2014/main" val="1283104349"/>
                  </a:ext>
                </a:extLst>
              </a:tr>
              <a:tr h="472654">
                <a:tc>
                  <a:txBody>
                    <a:bodyPr/>
                    <a:lstStyle/>
                    <a:p>
                      <a:pPr algn="ctr"/>
                      <a:r>
                        <a:rPr lang="en-IN" dirty="0"/>
                        <a:t>Mobile/Tablet</a:t>
                      </a:r>
                    </a:p>
                  </a:txBody>
                  <a:tcPr anchor="ctr"/>
                </a:tc>
                <a:tc>
                  <a:txBody>
                    <a:bodyPr/>
                    <a:lstStyle/>
                    <a:p>
                      <a:pPr algn="ctr"/>
                      <a:r>
                        <a:rPr lang="en-IN" dirty="0"/>
                        <a:t>   16 – 580</a:t>
                      </a:r>
                    </a:p>
                  </a:txBody>
                  <a:tcPr anchor="ctr"/>
                </a:tc>
                <a:extLst>
                  <a:ext uri="{0D108BD9-81ED-4DB2-BD59-A6C34878D82A}">
                    <a16:rowId xmlns:a16="http://schemas.microsoft.com/office/drawing/2014/main" val="2665399544"/>
                  </a:ext>
                </a:extLst>
              </a:tr>
              <a:tr h="472654">
                <a:tc>
                  <a:txBody>
                    <a:bodyPr/>
                    <a:lstStyle/>
                    <a:p>
                      <a:pPr algn="ctr"/>
                      <a:r>
                        <a:rPr lang="en-IN" dirty="0"/>
                        <a:t>PCs</a:t>
                      </a:r>
                    </a:p>
                  </a:txBody>
                  <a:tcPr anchor="ctr"/>
                </a:tc>
                <a:tc>
                  <a:txBody>
                    <a:bodyPr/>
                    <a:lstStyle/>
                    <a:p>
                      <a:pPr algn="ctr"/>
                      <a:r>
                        <a:rPr lang="en-IN" dirty="0"/>
                        <a:t>      80 – 2050</a:t>
                      </a:r>
                    </a:p>
                  </a:txBody>
                  <a:tcPr anchor="ctr"/>
                </a:tc>
                <a:extLst>
                  <a:ext uri="{0D108BD9-81ED-4DB2-BD59-A6C34878D82A}">
                    <a16:rowId xmlns:a16="http://schemas.microsoft.com/office/drawing/2014/main" val="512220981"/>
                  </a:ext>
                </a:extLst>
              </a:tr>
              <a:tr h="472654">
                <a:tc>
                  <a:txBody>
                    <a:bodyPr/>
                    <a:lstStyle/>
                    <a:p>
                      <a:pPr algn="ctr"/>
                      <a:r>
                        <a:rPr lang="en-IN" dirty="0"/>
                        <a:t>Displays</a:t>
                      </a:r>
                    </a:p>
                  </a:txBody>
                  <a:tcPr anchor="ctr"/>
                </a:tc>
                <a:tc>
                  <a:txBody>
                    <a:bodyPr/>
                    <a:lstStyle/>
                    <a:p>
                      <a:pPr algn="ctr"/>
                      <a:r>
                        <a:rPr lang="en-IN" dirty="0"/>
                        <a:t>   40 – 240</a:t>
                      </a:r>
                    </a:p>
                  </a:txBody>
                  <a:tcPr anchor="ctr"/>
                </a:tc>
                <a:extLst>
                  <a:ext uri="{0D108BD9-81ED-4DB2-BD59-A6C34878D82A}">
                    <a16:rowId xmlns:a16="http://schemas.microsoft.com/office/drawing/2014/main" val="3462116149"/>
                  </a:ext>
                </a:extLst>
              </a:tr>
              <a:tr h="472654">
                <a:tc>
                  <a:txBody>
                    <a:bodyPr/>
                    <a:lstStyle/>
                    <a:p>
                      <a:pPr algn="ctr"/>
                      <a:r>
                        <a:rPr lang="en-IN" dirty="0"/>
                        <a:t>Other Electronics</a:t>
                      </a:r>
                    </a:p>
                  </a:txBody>
                  <a:tcPr anchor="ctr"/>
                </a:tc>
                <a:tc>
                  <a:txBody>
                    <a:bodyPr/>
                    <a:lstStyle/>
                    <a:p>
                      <a:pPr algn="ctr"/>
                      <a:r>
                        <a:rPr lang="en-IN" dirty="0"/>
                        <a:t>   40 – 160</a:t>
                      </a:r>
                    </a:p>
                  </a:txBody>
                  <a:tcPr anchor="ctr"/>
                </a:tc>
                <a:extLst>
                  <a:ext uri="{0D108BD9-81ED-4DB2-BD59-A6C34878D82A}">
                    <a16:rowId xmlns:a16="http://schemas.microsoft.com/office/drawing/2014/main" val="3434466833"/>
                  </a:ext>
                </a:extLst>
              </a:tr>
              <a:tr h="472654">
                <a:tc>
                  <a:txBody>
                    <a:bodyPr/>
                    <a:lstStyle/>
                    <a:p>
                      <a:pPr algn="ctr"/>
                      <a:r>
                        <a:rPr lang="en-IN" dirty="0"/>
                        <a:t>Kitchen Appliances</a:t>
                      </a:r>
                    </a:p>
                  </a:txBody>
                  <a:tcPr anchor="ctr"/>
                </a:tc>
                <a:tc>
                  <a:txBody>
                    <a:bodyPr/>
                    <a:lstStyle/>
                    <a:p>
                      <a:pPr algn="ctr"/>
                      <a:r>
                        <a:rPr lang="en-IN" dirty="0"/>
                        <a:t> 1 – 160</a:t>
                      </a:r>
                    </a:p>
                  </a:txBody>
                  <a:tcPr anchor="ctr"/>
                </a:tc>
                <a:extLst>
                  <a:ext uri="{0D108BD9-81ED-4DB2-BD59-A6C34878D82A}">
                    <a16:rowId xmlns:a16="http://schemas.microsoft.com/office/drawing/2014/main" val="3590637507"/>
                  </a:ext>
                </a:extLst>
              </a:tr>
              <a:tr h="472654">
                <a:tc>
                  <a:txBody>
                    <a:bodyPr/>
                    <a:lstStyle/>
                    <a:p>
                      <a:pPr algn="ctr"/>
                      <a:r>
                        <a:rPr lang="en-IN" dirty="0"/>
                        <a:t>Clothes</a:t>
                      </a:r>
                    </a:p>
                  </a:txBody>
                  <a:tcPr anchor="ctr"/>
                </a:tc>
                <a:tc>
                  <a:txBody>
                    <a:bodyPr/>
                    <a:lstStyle/>
                    <a:p>
                      <a:pPr algn="ctr"/>
                      <a:r>
                        <a:rPr lang="en-IN" dirty="0"/>
                        <a:t> 1 – 100</a:t>
                      </a:r>
                    </a:p>
                  </a:txBody>
                  <a:tcPr anchor="ctr"/>
                </a:tc>
                <a:extLst>
                  <a:ext uri="{0D108BD9-81ED-4DB2-BD59-A6C34878D82A}">
                    <a16:rowId xmlns:a16="http://schemas.microsoft.com/office/drawing/2014/main" val="3821141214"/>
                  </a:ext>
                </a:extLst>
              </a:tr>
              <a:tr h="472654">
                <a:tc>
                  <a:txBody>
                    <a:bodyPr/>
                    <a:lstStyle/>
                    <a:p>
                      <a:pPr algn="ctr"/>
                      <a:r>
                        <a:rPr lang="en-IN"/>
                        <a:t>Furniture</a:t>
                      </a:r>
                      <a:endParaRPr lang="en-IN" dirty="0"/>
                    </a:p>
                  </a:txBody>
                  <a:tcPr anchor="ctr"/>
                </a:tc>
                <a:tc>
                  <a:txBody>
                    <a:bodyPr/>
                    <a:lstStyle/>
                    <a:p>
                      <a:pPr algn="ctr"/>
                      <a:r>
                        <a:rPr lang="en-IN" dirty="0"/>
                        <a:t>   40 – 240</a:t>
                      </a:r>
                    </a:p>
                  </a:txBody>
                  <a:tcPr anchor="ctr"/>
                </a:tc>
                <a:extLst>
                  <a:ext uri="{0D108BD9-81ED-4DB2-BD59-A6C34878D82A}">
                    <a16:rowId xmlns:a16="http://schemas.microsoft.com/office/drawing/2014/main" val="299091196"/>
                  </a:ext>
                </a:extLst>
              </a:tr>
              <a:tr h="472654">
                <a:tc>
                  <a:txBody>
                    <a:bodyPr/>
                    <a:lstStyle/>
                    <a:p>
                      <a:pPr algn="ctr"/>
                      <a:r>
                        <a:rPr lang="en-IN" dirty="0"/>
                        <a:t>Books</a:t>
                      </a:r>
                      <a:r>
                        <a:rPr lang="en-IN" baseline="0" dirty="0"/>
                        <a:t> and Stationary</a:t>
                      </a:r>
                      <a:endParaRPr lang="en-IN" dirty="0"/>
                    </a:p>
                  </a:txBody>
                  <a:tcPr anchor="ctr"/>
                </a:tc>
                <a:tc>
                  <a:txBody>
                    <a:bodyPr/>
                    <a:lstStyle/>
                    <a:p>
                      <a:pPr algn="ctr"/>
                      <a:r>
                        <a:rPr lang="en-IN" dirty="0"/>
                        <a:t>1 – 40</a:t>
                      </a:r>
                    </a:p>
                  </a:txBody>
                  <a:tcPr anchor="ctr"/>
                </a:tc>
                <a:extLst>
                  <a:ext uri="{0D108BD9-81ED-4DB2-BD59-A6C34878D82A}">
                    <a16:rowId xmlns:a16="http://schemas.microsoft.com/office/drawing/2014/main" val="1860605791"/>
                  </a:ext>
                </a:extLst>
              </a:tr>
              <a:tr h="472654">
                <a:tc>
                  <a:txBody>
                    <a:bodyPr/>
                    <a:lstStyle/>
                    <a:p>
                      <a:pPr algn="ctr"/>
                      <a:r>
                        <a:rPr lang="en-IN" dirty="0"/>
                        <a:t>Automobile</a:t>
                      </a:r>
                    </a:p>
                  </a:txBody>
                  <a:tcPr anchor="ctr"/>
                </a:tc>
                <a:tc>
                  <a:txBody>
                    <a:bodyPr/>
                    <a:lstStyle/>
                    <a:p>
                      <a:pPr algn="ctr"/>
                      <a:r>
                        <a:rPr lang="en-IN" dirty="0"/>
                        <a:t>          160 – 20000</a:t>
                      </a:r>
                    </a:p>
                  </a:txBody>
                  <a:tcPr anchor="ctr"/>
                </a:tc>
                <a:extLst>
                  <a:ext uri="{0D108BD9-81ED-4DB2-BD59-A6C34878D82A}">
                    <a16:rowId xmlns:a16="http://schemas.microsoft.com/office/drawing/2014/main" val="2488908072"/>
                  </a:ext>
                </a:extLst>
              </a:tr>
            </a:tbl>
          </a:graphicData>
        </a:graphic>
      </p:graphicFrame>
      <p:sp>
        <p:nvSpPr>
          <p:cNvPr id="7" name="Title 6"/>
          <p:cNvSpPr>
            <a:spLocks noGrp="1"/>
          </p:cNvSpPr>
          <p:nvPr>
            <p:ph type="ctrTitle"/>
          </p:nvPr>
        </p:nvSpPr>
        <p:spPr>
          <a:xfrm>
            <a:off x="1124809" y="42013"/>
            <a:ext cx="8825658" cy="1431280"/>
          </a:xfrm>
        </p:spPr>
        <p:txBody>
          <a:bodyPr/>
          <a:lstStyle/>
          <a:p>
            <a:r>
              <a:rPr lang="en-IN" dirty="0">
                <a:solidFill>
                  <a:schemeClr val="tx1"/>
                </a:solidFill>
              </a:rPr>
              <a:t>A Demonstration.</a:t>
            </a:r>
          </a:p>
        </p:txBody>
      </p:sp>
    </p:spTree>
    <p:extLst>
      <p:ext uri="{BB962C8B-B14F-4D97-AF65-F5344CB8AC3E}">
        <p14:creationId xmlns:p14="http://schemas.microsoft.com/office/powerpoint/2010/main" val="3741799802"/>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88C1D-3CDB-4985-B0DF-581E7AD6DEDF}"/>
              </a:ext>
            </a:extLst>
          </p:cNvPr>
          <p:cNvSpPr>
            <a:spLocks noGrp="1"/>
          </p:cNvSpPr>
          <p:nvPr>
            <p:ph type="title"/>
          </p:nvPr>
        </p:nvSpPr>
        <p:spPr>
          <a:xfrm>
            <a:off x="838200" y="2868179"/>
            <a:ext cx="10515600" cy="1325563"/>
          </a:xfrm>
        </p:spPr>
        <p:txBody>
          <a:bodyPr/>
          <a:lstStyle/>
          <a:p>
            <a:pPr algn="ctr"/>
            <a:r>
              <a:rPr lang="en-GB" dirty="0">
                <a:solidFill>
                  <a:srgbClr val="FFFF00"/>
                </a:solidFill>
                <a:latin typeface="Bahnschrift SemiBold SemiConden" panose="020B0502040204020203" pitchFamily="34" charset="0"/>
              </a:rPr>
              <a:t>A glimpse of the website!</a:t>
            </a:r>
            <a:endParaRPr lang="en-IN" dirty="0">
              <a:solidFill>
                <a:srgbClr val="FFFF00"/>
              </a:solidFill>
              <a:latin typeface="Bahnschrift SemiBold SemiConden" panose="020B0502040204020203" pitchFamily="34" charset="0"/>
            </a:endParaRPr>
          </a:p>
        </p:txBody>
      </p:sp>
    </p:spTree>
    <p:extLst>
      <p:ext uri="{BB962C8B-B14F-4D97-AF65-F5344CB8AC3E}">
        <p14:creationId xmlns:p14="http://schemas.microsoft.com/office/powerpoint/2010/main" val="1402750294"/>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D867D6-AA6D-4F4B-987A-D486521CF8F8}"/>
              </a:ext>
            </a:extLst>
          </p:cNvPr>
          <p:cNvPicPr>
            <a:picLocks noChangeAspect="1"/>
          </p:cNvPicPr>
          <p:nvPr/>
        </p:nvPicPr>
        <p:blipFill>
          <a:blip r:embed="rId2"/>
          <a:stretch>
            <a:fillRect/>
          </a:stretch>
        </p:blipFill>
        <p:spPr>
          <a:xfrm>
            <a:off x="0" y="1237672"/>
            <a:ext cx="12192000" cy="5620327"/>
          </a:xfrm>
          <a:prstGeom prst="rect">
            <a:avLst/>
          </a:prstGeom>
        </p:spPr>
      </p:pic>
    </p:spTree>
    <p:extLst>
      <p:ext uri="{BB962C8B-B14F-4D97-AF65-F5344CB8AC3E}">
        <p14:creationId xmlns:p14="http://schemas.microsoft.com/office/powerpoint/2010/main" val="2164583989"/>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DEB5855-B771-43C4-B292-C7FA90C2B80D}"/>
              </a:ext>
            </a:extLst>
          </p:cNvPr>
          <p:cNvPicPr>
            <a:picLocks noChangeAspect="1"/>
          </p:cNvPicPr>
          <p:nvPr/>
        </p:nvPicPr>
        <p:blipFill>
          <a:blip r:embed="rId2"/>
          <a:stretch>
            <a:fillRect/>
          </a:stretch>
        </p:blipFill>
        <p:spPr>
          <a:xfrm>
            <a:off x="0" y="692156"/>
            <a:ext cx="12192000" cy="2499577"/>
          </a:xfrm>
          <a:prstGeom prst="rect">
            <a:avLst/>
          </a:prstGeom>
        </p:spPr>
      </p:pic>
      <p:pic>
        <p:nvPicPr>
          <p:cNvPr id="8" name="Picture 7">
            <a:extLst>
              <a:ext uri="{FF2B5EF4-FFF2-40B4-BE49-F238E27FC236}">
                <a16:creationId xmlns:a16="http://schemas.microsoft.com/office/drawing/2014/main" id="{1F692BC2-270E-436F-9B1B-84D69090C74F}"/>
              </a:ext>
            </a:extLst>
          </p:cNvPr>
          <p:cNvPicPr>
            <a:picLocks noChangeAspect="1"/>
          </p:cNvPicPr>
          <p:nvPr/>
        </p:nvPicPr>
        <p:blipFill>
          <a:blip r:embed="rId3"/>
          <a:stretch>
            <a:fillRect/>
          </a:stretch>
        </p:blipFill>
        <p:spPr>
          <a:xfrm>
            <a:off x="0" y="3588904"/>
            <a:ext cx="12192000" cy="3060700"/>
          </a:xfrm>
          <a:prstGeom prst="rect">
            <a:avLst/>
          </a:prstGeom>
        </p:spPr>
      </p:pic>
    </p:spTree>
    <p:extLst>
      <p:ext uri="{BB962C8B-B14F-4D97-AF65-F5344CB8AC3E}">
        <p14:creationId xmlns:p14="http://schemas.microsoft.com/office/powerpoint/2010/main" val="81591090"/>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F67CE05-3AAA-4238-A59D-E6B54034DFD7}"/>
              </a:ext>
            </a:extLst>
          </p:cNvPr>
          <p:cNvPicPr>
            <a:picLocks noChangeAspect="1"/>
          </p:cNvPicPr>
          <p:nvPr/>
        </p:nvPicPr>
        <p:blipFill>
          <a:blip r:embed="rId2"/>
          <a:stretch>
            <a:fillRect/>
          </a:stretch>
        </p:blipFill>
        <p:spPr>
          <a:xfrm>
            <a:off x="1912257" y="285477"/>
            <a:ext cx="8367485" cy="6287045"/>
          </a:xfrm>
          <a:prstGeom prst="rect">
            <a:avLst/>
          </a:prstGeom>
        </p:spPr>
      </p:pic>
    </p:spTree>
    <p:extLst>
      <p:ext uri="{BB962C8B-B14F-4D97-AF65-F5344CB8AC3E}">
        <p14:creationId xmlns:p14="http://schemas.microsoft.com/office/powerpoint/2010/main" val="3341747987"/>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736</TotalTime>
  <Words>274</Words>
  <Application>Microsoft Office PowerPoint</Application>
  <PresentationFormat>Widescreen</PresentationFormat>
  <Paragraphs>39</Paragraphs>
  <Slides>11</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11</vt:i4>
      </vt:variant>
    </vt:vector>
  </HeadingPairs>
  <TitlesOfParts>
    <vt:vector size="20" baseType="lpstr">
      <vt:lpstr>Arial</vt:lpstr>
      <vt:lpstr>Bahnschrift SemiBold SemiConden</vt:lpstr>
      <vt:lpstr>Calibri</vt:lpstr>
      <vt:lpstr>Calibri Light</vt:lpstr>
      <vt:lpstr>Century Gothic</vt:lpstr>
      <vt:lpstr>Wingdings</vt:lpstr>
      <vt:lpstr>Wingdings 3</vt:lpstr>
      <vt:lpstr>Ion Boardroom</vt:lpstr>
      <vt:lpstr>Office Theme</vt:lpstr>
      <vt:lpstr>Raspa</vt:lpstr>
      <vt:lpstr>The Idea.</vt:lpstr>
      <vt:lpstr>And The Perks!</vt:lpstr>
      <vt:lpstr>Our Service.</vt:lpstr>
      <vt:lpstr>A Demonstration.</vt:lpstr>
      <vt:lpstr>A glimpse of the website!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Raspa</dc:title>
  <dc:creator>Spandan Kar</dc:creator>
  <cp:lastModifiedBy>Spandan Kar</cp:lastModifiedBy>
  <cp:revision>26</cp:revision>
  <dcterms:created xsi:type="dcterms:W3CDTF">2018-11-03T10:15:59Z</dcterms:created>
  <dcterms:modified xsi:type="dcterms:W3CDTF">2018-11-04T01:58:44Z</dcterms:modified>
</cp:coreProperties>
</file>